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sldIdLst>
    <p:sldId id="279" r:id="rId2"/>
    <p:sldId id="303" r:id="rId3"/>
    <p:sldId id="290" r:id="rId4"/>
    <p:sldId id="259" r:id="rId5"/>
    <p:sldId id="317" r:id="rId6"/>
    <p:sldId id="302" r:id="rId7"/>
    <p:sldId id="257" r:id="rId8"/>
    <p:sldId id="325" r:id="rId9"/>
    <p:sldId id="326" r:id="rId10"/>
    <p:sldId id="327" r:id="rId11"/>
    <p:sldId id="292" r:id="rId12"/>
    <p:sldId id="271" r:id="rId13"/>
    <p:sldId id="306" r:id="rId14"/>
    <p:sldId id="310" r:id="rId15"/>
    <p:sldId id="311" r:id="rId16"/>
    <p:sldId id="312" r:id="rId17"/>
    <p:sldId id="313" r:id="rId18"/>
    <p:sldId id="320" r:id="rId19"/>
    <p:sldId id="299" r:id="rId20"/>
    <p:sldId id="270" r:id="rId21"/>
    <p:sldId id="261" r:id="rId22"/>
    <p:sldId id="319" r:id="rId23"/>
    <p:sldId id="258" r:id="rId24"/>
    <p:sldId id="304" r:id="rId25"/>
    <p:sldId id="274" r:id="rId26"/>
    <p:sldId id="275" r:id="rId27"/>
    <p:sldId id="295" r:id="rId28"/>
    <p:sldId id="276" r:id="rId29"/>
    <p:sldId id="280" r:id="rId30"/>
    <p:sldId id="265" r:id="rId31"/>
    <p:sldId id="281" r:id="rId32"/>
    <p:sldId id="282" r:id="rId33"/>
    <p:sldId id="284" r:id="rId34"/>
    <p:sldId id="289" r:id="rId35"/>
    <p:sldId id="324" r:id="rId36"/>
    <p:sldId id="316" r:id="rId37"/>
    <p:sldId id="321" r:id="rId38"/>
    <p:sldId id="322" r:id="rId39"/>
    <p:sldId id="323" r:id="rId40"/>
    <p:sldId id="30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33" autoAdjust="0"/>
    <p:restoredTop sz="94667" autoAdjust="0"/>
  </p:normalViewPr>
  <p:slideViewPr>
    <p:cSldViewPr snapToGrid="0" snapToObjects="1"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6AF56-7AB9-434B-9D74-0C2A30FE1E0C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A9A19-C20B-4431-B658-4A970DBF2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A9A19-C20B-4431-B658-4A970DBF281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A9A19-C20B-4431-B658-4A970DBF281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A9A19-C20B-4431-B658-4A970DBF281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sdfgsdgfasdgsdg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A9A19-C20B-4431-B658-4A970DBF281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http://upload.wikimedia.org/wikipedia/en/a/a5/Test_of_gecko_tape.jpg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A9A19-C20B-4431-B658-4A970DBF281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51C8C84-DA91-40E6-B078-1A3D916AF532}" type="datetimeFigureOut">
              <a:rPr lang="en-US" smtClean="0"/>
              <a:pPr/>
              <a:t>10/27/2010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4C36344-9C93-4E78-AB69-38FF3E1834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C:\Users\Aluminum\Pictures\Photos\UCORE\SDC10077.JPG"/>
          <p:cNvPicPr>
            <a:picLocks noChangeAspect="1" noChangeArrowheads="1"/>
          </p:cNvPicPr>
          <p:nvPr/>
        </p:nvPicPr>
        <p:blipFill>
          <a:blip r:embed="rId3" cstate="print">
            <a:lum bright="75000" contrast="6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Atom Optics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24200" y="3162300"/>
            <a:ext cx="5638800" cy="124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Investigator </a:t>
            </a:r>
          </a:p>
          <a:p>
            <a:pP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Daniel A.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Steck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1500" y="4584700"/>
            <a:ext cx="53467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Tobias L. Brown-Heft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UCORE 2010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Aluminum\Documents\UCORE\Presentation\Pics\Hazar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7205" y="611187"/>
            <a:ext cx="1083695" cy="94980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647700" y="1219200"/>
            <a:ext cx="7226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676400" y="1560996"/>
            <a:ext cx="53735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of the</a:t>
            </a:r>
          </a:p>
          <a:p>
            <a:pPr algn="ctr">
              <a:buNone/>
            </a:pP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Casimir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-Polder Force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923410" y="4453268"/>
            <a:ext cx="4906926" cy="8001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8584" y="990599"/>
            <a:ext cx="700216" cy="2090351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2600000" scaled="0"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0600" y="6096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010400" y="114300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Strontium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15261" y="4891865"/>
            <a:ext cx="2667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37813" y="454896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Potential</a:t>
            </a:r>
          </a:p>
          <a:p>
            <a:pPr algn="ctr"/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305961" y="3634565"/>
            <a:ext cx="304800" cy="2362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305961" y="5996765"/>
            <a:ext cx="304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747755" y="363456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Emission</a:t>
            </a:r>
          </a:p>
          <a:p>
            <a:pPr algn="ctr"/>
            <a:r>
              <a:rPr lang="en-US" dirty="0" smtClean="0"/>
              <a:t>Spectrum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rot="5400000">
            <a:off x="7977258" y="4854314"/>
            <a:ext cx="5969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5311076" y="4854314"/>
            <a:ext cx="5969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620161" y="5996765"/>
            <a:ext cx="17526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Aluminum\Documents\UCORE\Presentation\Pics\Atombla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3600" y="1715303"/>
            <a:ext cx="845885" cy="748961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 rot="5400000">
            <a:off x="4216372" y="4854314"/>
            <a:ext cx="5969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6680050" y="4854314"/>
            <a:ext cx="5969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22392E-6 L -0.53906 -4.2239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5.55556E-7 0.2555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7192E-6 L -0.5434 1.77192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02396 2.22222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0.03576 2.22222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0.08194 2.22222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09913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uminum\Documents\UCORE\Presentation\Pics\Gauss Com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202" y="2971800"/>
            <a:ext cx="4519798" cy="33925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Strontium?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dirty="0" smtClean="0"/>
              <a:t>Strontium is difficult to work with, why bother?</a:t>
            </a:r>
          </a:p>
          <a:p>
            <a:pPr lvl="1"/>
            <a:r>
              <a:rPr lang="en-US" dirty="0" smtClean="0"/>
              <a:t>Low vapor pressure.</a:t>
            </a:r>
          </a:p>
          <a:p>
            <a:pPr lvl="1"/>
            <a:r>
              <a:rPr lang="en-US" dirty="0" smtClean="0"/>
              <a:t>Requires four different laser frequencies.</a:t>
            </a:r>
          </a:p>
          <a:p>
            <a:r>
              <a:rPr lang="en-US" dirty="0" smtClean="0"/>
              <a:t>Has a thin emission line that can be used as a  precision measurement tool.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557" y="5003800"/>
            <a:ext cx="3329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http://www.cbu.edu/~jvarrian/252/emspex.html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066059" y="6288180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Frequency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864867" y="5425341"/>
            <a:ext cx="1138453" cy="40011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000" dirty="0" smtClean="0"/>
              <a:t>Intensity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62595" y="6504080"/>
            <a:ext cx="2224205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0"/>
          </p:cNvCxnSpPr>
          <p:nvPr/>
        </p:nvCxnSpPr>
        <p:spPr>
          <a:xfrm rot="5400000" flipH="1" flipV="1">
            <a:off x="7374983" y="4366228"/>
            <a:ext cx="2118225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1268005" y="3599390"/>
            <a:ext cx="662395" cy="604310"/>
          </a:xfrm>
          <a:prstGeom prst="triangl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4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luminum\Documents\UCORE\Presentation\Pics\emspex.jpg"/>
          <p:cNvPicPr>
            <a:picLocks noChangeAspect="1" noChangeArrowheads="1"/>
          </p:cNvPicPr>
          <p:nvPr/>
        </p:nvPicPr>
        <p:blipFill>
          <a:blip r:embed="rId3" cstate="print">
            <a:lum bright="-4000" contrast="30000"/>
          </a:blip>
          <a:srcRect l="6300" t="69162" b="6287"/>
          <a:stretch>
            <a:fillRect/>
          </a:stretch>
        </p:blipFill>
        <p:spPr bwMode="auto">
          <a:xfrm>
            <a:off x="2401471" y="4539190"/>
            <a:ext cx="3595394" cy="42651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401472" y="3662890"/>
            <a:ext cx="3595394" cy="42651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00B0F0"/>
              </a:gs>
              <a:gs pos="52000">
                <a:srgbClr val="00B050"/>
              </a:gs>
              <a:gs pos="73000">
                <a:srgbClr val="FFFF00"/>
              </a:gs>
              <a:gs pos="88000">
                <a:srgbClr val="FFC000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Litebulb"/>
          <p:cNvSpPr>
            <a:spLocks noEditPoints="1" noChangeArrowheads="1"/>
          </p:cNvSpPr>
          <p:nvPr/>
        </p:nvSpPr>
        <p:spPr bwMode="auto">
          <a:xfrm>
            <a:off x="332978" y="3622057"/>
            <a:ext cx="530622" cy="810243"/>
          </a:xfrm>
          <a:custGeom>
            <a:avLst/>
            <a:gdLst>
              <a:gd name="T0" fmla="*/ 10800 w 21600"/>
              <a:gd name="T1" fmla="*/ 0 h 21600"/>
              <a:gd name="T2" fmla="*/ 21600 w 21600"/>
              <a:gd name="T3" fmla="*/ 7782 h 21600"/>
              <a:gd name="T4" fmla="*/ 0 w 21600"/>
              <a:gd name="T5" fmla="*/ 7782 h 21600"/>
              <a:gd name="T6" fmla="*/ 10800 w 21600"/>
              <a:gd name="T7" fmla="*/ 21600 h 21600"/>
              <a:gd name="T8" fmla="*/ 3556 w 21600"/>
              <a:gd name="T9" fmla="*/ 2188 h 21600"/>
              <a:gd name="T10" fmla="*/ 18277 w 21600"/>
              <a:gd name="T11" fmla="*/ 9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Connector 16"/>
          <p:cNvCxnSpPr>
            <a:stCxn id="1026" idx="1"/>
            <a:endCxn id="11" idx="0"/>
          </p:cNvCxnSpPr>
          <p:nvPr/>
        </p:nvCxnSpPr>
        <p:spPr>
          <a:xfrm flipV="1">
            <a:off x="863600" y="3599390"/>
            <a:ext cx="735603" cy="314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26" idx="1"/>
            <a:endCxn id="11" idx="1"/>
          </p:cNvCxnSpPr>
          <p:nvPr/>
        </p:nvCxnSpPr>
        <p:spPr>
          <a:xfrm flipV="1">
            <a:off x="863600" y="3901545"/>
            <a:ext cx="570004" cy="12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0"/>
          </p:cNvCxnSpPr>
          <p:nvPr/>
        </p:nvCxnSpPr>
        <p:spPr>
          <a:xfrm rot="16200000" flipH="1">
            <a:off x="1968586" y="3230006"/>
            <a:ext cx="63501" cy="8022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5"/>
          </p:cNvCxnSpPr>
          <p:nvPr/>
        </p:nvCxnSpPr>
        <p:spPr>
          <a:xfrm>
            <a:off x="1764801" y="3901545"/>
            <a:ext cx="636670" cy="1878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>
            <a:off x="1319802" y="4526490"/>
            <a:ext cx="662395" cy="604310"/>
          </a:xfrm>
          <a:prstGeom prst="triangl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42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C:\Users\Aluminum\Documents\UCORE\Presentation\Pics\Atombla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57" y="4883319"/>
            <a:ext cx="845885" cy="748961"/>
          </a:xfrm>
          <a:prstGeom prst="rect">
            <a:avLst/>
          </a:prstGeom>
          <a:noFill/>
        </p:spPr>
      </p:pic>
      <p:cxnSp>
        <p:nvCxnSpPr>
          <p:cNvPr id="27" name="Straight Connector 26"/>
          <p:cNvCxnSpPr>
            <a:endCxn id="25" idx="0"/>
          </p:cNvCxnSpPr>
          <p:nvPr/>
        </p:nvCxnSpPr>
        <p:spPr>
          <a:xfrm flipV="1">
            <a:off x="863600" y="4526490"/>
            <a:ext cx="787400" cy="4773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3600" y="4815946"/>
            <a:ext cx="611946" cy="187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641146" y="4551891"/>
            <a:ext cx="802267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06743" y="4790545"/>
            <a:ext cx="594728" cy="175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Laser trapping </a:t>
            </a:r>
          </a:p>
          <a:p>
            <a:pPr lvl="1"/>
            <a:r>
              <a:rPr lang="en-US" dirty="0" smtClean="0"/>
              <a:t>Magneto-Optical Trap (MOT)</a:t>
            </a:r>
          </a:p>
          <a:p>
            <a:pPr lvl="1"/>
            <a:r>
              <a:rPr lang="en-US" dirty="0" smtClean="0"/>
              <a:t>Optical Lattice</a:t>
            </a:r>
          </a:p>
        </p:txBody>
      </p:sp>
      <p:pic>
        <p:nvPicPr>
          <p:cNvPr id="2050" name="Picture 2" descr="C:\Users\Aluminum\Documents\UCORE\Presentation\Pics\opticallatt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9102" y="1768117"/>
            <a:ext cx="3730625" cy="3355975"/>
          </a:xfrm>
          <a:prstGeom prst="rect">
            <a:avLst/>
          </a:prstGeom>
          <a:noFill/>
        </p:spPr>
      </p:pic>
      <p:pic>
        <p:nvPicPr>
          <p:cNvPr id="2051" name="Picture 3" descr="C:\Users\Aluminum\Documents\UCORE\Presentation\Pics\MOT_setu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51" y="2997201"/>
            <a:ext cx="4964851" cy="31597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56617" y="4984230"/>
            <a:ext cx="3987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Source: http://www.physics.umd.edu/rgroups/amo/rolstonwebsite/bec.htm</a:t>
            </a:r>
          </a:p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037313" y="6295868"/>
            <a:ext cx="3737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Source: http://en.wikipedia.org/wiki/Magneto-optical_trap</a:t>
            </a:r>
          </a:p>
          <a:p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uminum\Documents\UCORE\Presentation\Pics\rippl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1" y="1143000"/>
            <a:ext cx="68199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“Ripple Tank” by Paul </a:t>
            </a:r>
            <a:r>
              <a:rPr lang="en-US" dirty="0" err="1" smtClean="0"/>
              <a:t>Falstad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http://www.falstad.com/ripple/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578600" y="0"/>
          <a:ext cx="1244602" cy="1158767"/>
        </p:xfrm>
        <a:graphic>
          <a:graphicData uri="http://schemas.openxmlformats.org/presentationml/2006/ole">
            <p:oleObj spid="_x0000_s2050" name="Package" showAsIcon="1" r:id="rId4" imgW="73728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“Ripple Tank” by Paul </a:t>
            </a:r>
            <a:r>
              <a:rPr lang="en-US" dirty="0" err="1" smtClean="0"/>
              <a:t>Falstad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http://www.falstad.com/ripple/</a:t>
            </a:r>
            <a:endParaRPr lang="en-US" dirty="0"/>
          </a:p>
        </p:txBody>
      </p:sp>
      <p:pic>
        <p:nvPicPr>
          <p:cNvPr id="4098" name="Picture 2" descr="C:\Users\Aluminum\Documents\UCORE\Presentation\Pics\rippl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1" y="1142999"/>
            <a:ext cx="6819900" cy="5714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“Ripple Tank” by Paul </a:t>
            </a:r>
            <a:r>
              <a:rPr lang="en-US" dirty="0" err="1" smtClean="0"/>
              <a:t>Falstad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http://www.falstad.com/ripple/</a:t>
            </a:r>
            <a:endParaRPr lang="en-US" dirty="0"/>
          </a:p>
        </p:txBody>
      </p:sp>
      <p:pic>
        <p:nvPicPr>
          <p:cNvPr id="5122" name="Picture 2" descr="C:\Users\Aluminum\Documents\UCORE\Presentation\Pics\ripple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1" y="1143000"/>
            <a:ext cx="6821373" cy="5714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“Ripple Tank” by Paul </a:t>
            </a:r>
            <a:r>
              <a:rPr lang="en-US" dirty="0" err="1" smtClean="0"/>
              <a:t>Falstad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http://www.falstad.com/ripple/</a:t>
            </a:r>
            <a:endParaRPr lang="en-US" dirty="0"/>
          </a:p>
        </p:txBody>
      </p:sp>
      <p:pic>
        <p:nvPicPr>
          <p:cNvPr id="6146" name="Picture 2" descr="C:\Users\Aluminum\Documents\UCORE\Presentation\Pics\ripple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1" y="1143000"/>
            <a:ext cx="6819900" cy="5721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“Ripple Tank” by Paul </a:t>
            </a:r>
            <a:r>
              <a:rPr lang="en-US" dirty="0" err="1" smtClean="0"/>
              <a:t>Falstad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http://www.falstad.com/ripple/</a:t>
            </a:r>
            <a:endParaRPr lang="en-US" dirty="0"/>
          </a:p>
        </p:txBody>
      </p:sp>
      <p:pic>
        <p:nvPicPr>
          <p:cNvPr id="7170" name="Picture 2" descr="C:\Users\Aluminum\Documents\UCORE\Presentation\Pics\ripple_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1" y="1143000"/>
            <a:ext cx="6819900" cy="5717463"/>
          </a:xfrm>
          <a:prstGeom prst="rect">
            <a:avLst/>
          </a:prstGeom>
          <a:noFill/>
        </p:spPr>
      </p:pic>
      <p:pic>
        <p:nvPicPr>
          <p:cNvPr id="6" name="Picture 2" descr="C:\Users\Aluminum\Documents\UCORE\Presentation\Pics\opticallatt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901" y="1308100"/>
            <a:ext cx="2821899" cy="25385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 rot="3520856">
            <a:off x="2136991" y="2109554"/>
            <a:ext cx="2492266" cy="793797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58900" y="1308100"/>
            <a:ext cx="24892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Optical Lattice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E:\Aluminum\Pictures\Photos\UCORE\SDC1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luminum\Pictures\Photos\UCORE\SDC1000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Steck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4" name="Picture 2" descr="C:\Users\Aluminum\Pictures\Photos\UCORE\groupphoto-10.07.27.hi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2999"/>
            <a:ext cx="8229600" cy="5484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Diode Lasers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Small</a:t>
            </a:r>
          </a:p>
          <a:p>
            <a:r>
              <a:rPr lang="en-US" dirty="0" smtClean="0"/>
              <a:t>Low </a:t>
            </a:r>
            <a:r>
              <a:rPr lang="en-US" dirty="0" smtClean="0"/>
              <a:t>Cost</a:t>
            </a:r>
          </a:p>
          <a:p>
            <a:r>
              <a:rPr lang="en-US" dirty="0" smtClean="0"/>
              <a:t>Tunable</a:t>
            </a:r>
            <a:endParaRPr lang="en-US" dirty="0" smtClean="0"/>
          </a:p>
          <a:p>
            <a:r>
              <a:rPr lang="en-US" dirty="0" smtClean="0"/>
              <a:t>Sensitive to many factors.</a:t>
            </a:r>
          </a:p>
          <a:p>
            <a:pPr lvl="1"/>
            <a:r>
              <a:rPr lang="en-US" dirty="0" smtClean="0"/>
              <a:t>Difficult to maintain desired </a:t>
            </a:r>
            <a:r>
              <a:rPr lang="en-US" dirty="0" smtClean="0"/>
              <a:t>output.</a:t>
            </a:r>
          </a:p>
          <a:p>
            <a:pPr lvl="1"/>
            <a:r>
              <a:rPr lang="en-US" dirty="0" smtClean="0"/>
              <a:t>Require </a:t>
            </a:r>
            <a:r>
              <a:rPr lang="en-US" dirty="0" smtClean="0"/>
              <a:t>specialized equipment to stabilize.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29" name="Picture 1" descr="C:\Users\Aluminum\Pictures\Photos\UCORE\SDC10076.JPG"/>
          <p:cNvPicPr>
            <a:picLocks noChangeAspect="1" noChangeArrowheads="1"/>
          </p:cNvPicPr>
          <p:nvPr/>
        </p:nvPicPr>
        <p:blipFill>
          <a:blip r:embed="rId2" cstate="print">
            <a:lum bright="12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Aluminum\Pictures\Photos\UCORE\SDC1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UCORE Fellow 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Assemble a Master Laser Driver.</a:t>
            </a:r>
          </a:p>
          <a:p>
            <a:pPr lvl="1"/>
            <a:r>
              <a:rPr lang="en-US" dirty="0" smtClean="0"/>
              <a:t>Electrical Engineering 101</a:t>
            </a:r>
          </a:p>
          <a:p>
            <a:pPr lvl="1"/>
            <a:r>
              <a:rPr lang="en-US" dirty="0" smtClean="0"/>
              <a:t>Soldering…..</a:t>
            </a:r>
          </a:p>
          <a:p>
            <a:r>
              <a:rPr lang="en-US" dirty="0" smtClean="0"/>
              <a:t>Calibrate and test equipment.</a:t>
            </a:r>
          </a:p>
          <a:p>
            <a:pPr lvl="1"/>
            <a:r>
              <a:rPr lang="en-US" dirty="0" smtClean="0"/>
              <a:t>“Paul…?”</a:t>
            </a:r>
          </a:p>
          <a:p>
            <a:r>
              <a:rPr lang="en-US" dirty="0" smtClean="0"/>
              <a:t>Assemble a Fabry-Perot Cavity.</a:t>
            </a:r>
          </a:p>
          <a:p>
            <a:pPr lvl="1"/>
            <a:r>
              <a:rPr lang="en-US" dirty="0" smtClean="0"/>
              <a:t>Laser monitor.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Laser Driver</a:t>
            </a:r>
            <a:endParaRPr lang="en-US" dirty="0"/>
          </a:p>
        </p:txBody>
      </p:sp>
      <p:pic>
        <p:nvPicPr>
          <p:cNvPr id="4" name="Picture 2" descr="C:\Users\Aluminum\Pictures\Photos\UCORE\SDC1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409" y="1143001"/>
            <a:ext cx="6949992" cy="5212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Prolongs life of laser diode.</a:t>
            </a:r>
          </a:p>
          <a:p>
            <a:r>
              <a:rPr lang="en-US" dirty="0" smtClean="0"/>
              <a:t>Stabilizes frequency.</a:t>
            </a:r>
          </a:p>
          <a:p>
            <a:r>
              <a:rPr lang="en-US" dirty="0" smtClean="0"/>
              <a:t>Allows precise adjustment of frequency.</a:t>
            </a:r>
          </a:p>
          <a:p>
            <a:pPr lvl="1"/>
            <a:r>
              <a:rPr lang="en-US" dirty="0" smtClean="0"/>
              <a:t>Heat is energy</a:t>
            </a:r>
          </a:p>
          <a:p>
            <a:pPr lvl="1"/>
            <a:r>
              <a:rPr lang="en-US" dirty="0" smtClean="0"/>
              <a:t>Energy of diode is related to the energy of its output.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514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Laser diodes are extremely sensitive to</a:t>
            </a:r>
          </a:p>
          <a:p>
            <a:pPr lvl="1"/>
            <a:r>
              <a:rPr lang="en-US" dirty="0" smtClean="0"/>
              <a:t>Current Draw</a:t>
            </a:r>
          </a:p>
          <a:p>
            <a:pPr lvl="1"/>
            <a:r>
              <a:rPr lang="en-US" dirty="0" smtClean="0"/>
              <a:t>Applied Voltage</a:t>
            </a:r>
          </a:p>
          <a:p>
            <a:r>
              <a:rPr lang="en-US" dirty="0" smtClean="0"/>
              <a:t>Allows for modulation to correct frequency.</a:t>
            </a:r>
          </a:p>
          <a:p>
            <a:pPr lvl="1"/>
            <a:r>
              <a:rPr lang="en-US" dirty="0" smtClean="0"/>
              <a:t>Signal supplied by Lockbox.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luminum\Pictures\Photos\UCORE\SDC10020.JPG"/>
          <p:cNvPicPr>
            <a:picLocks noChangeAspect="1" noChangeArrowheads="1"/>
          </p:cNvPicPr>
          <p:nvPr/>
        </p:nvPicPr>
        <p:blipFill>
          <a:blip r:embed="rId2" cstate="print">
            <a:lum bright="9000" contrast="3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5732790"/>
            <a:ext cx="268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Voltage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04900" y="5694690"/>
            <a:ext cx="580390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-605795" y="3966205"/>
            <a:ext cx="4030990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7714" y="997397"/>
            <a:ext cx="2382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Power Output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Lock-Box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Laser diodes are sensitive to</a:t>
            </a:r>
          </a:p>
          <a:p>
            <a:pPr lvl="1"/>
            <a:r>
              <a:rPr lang="en-US" dirty="0" smtClean="0"/>
              <a:t>Vibrations</a:t>
            </a:r>
          </a:p>
          <a:p>
            <a:pPr lvl="1"/>
            <a:r>
              <a:rPr lang="en-US" dirty="0" smtClean="0"/>
              <a:t>Aging</a:t>
            </a:r>
          </a:p>
          <a:p>
            <a:pPr lvl="1"/>
            <a:r>
              <a:rPr lang="en-US" dirty="0" smtClean="0"/>
              <a:t>Other uncontrollable events</a:t>
            </a:r>
          </a:p>
          <a:p>
            <a:r>
              <a:rPr lang="en-US" dirty="0" smtClean="0"/>
              <a:t>Laser detection equipment feeds to Lockbox.</a:t>
            </a:r>
          </a:p>
          <a:p>
            <a:r>
              <a:rPr lang="en-US" dirty="0" smtClean="0"/>
              <a:t>Lockbox generates an error signal.</a:t>
            </a:r>
          </a:p>
          <a:p>
            <a:r>
              <a:rPr lang="en-US" dirty="0" smtClean="0"/>
              <a:t>Error signal modulates Current Supply and others.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LOCKBOX PIC HERE</a:t>
            </a:r>
            <a:endParaRPr lang="en-US" dirty="0"/>
          </a:p>
        </p:txBody>
      </p:sp>
      <p:pic>
        <p:nvPicPr>
          <p:cNvPr id="45058" name="Picture 2" descr="C:\Users\Aluminum\Pictures\Photos\UCORE\SDC10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</a:p>
          <a:p>
            <a:pPr lvl="1"/>
            <a:r>
              <a:rPr lang="en-US" dirty="0" smtClean="0"/>
              <a:t>Science is good.</a:t>
            </a:r>
          </a:p>
          <a:p>
            <a:pPr lvl="1"/>
            <a:r>
              <a:rPr lang="en-US" dirty="0" smtClean="0"/>
              <a:t>Distant future applications.</a:t>
            </a:r>
          </a:p>
          <a:p>
            <a:r>
              <a:rPr lang="en-US" dirty="0" smtClean="0"/>
              <a:t>Lab Focus</a:t>
            </a:r>
          </a:p>
          <a:p>
            <a:pPr lvl="1"/>
            <a:r>
              <a:rPr lang="en-US" dirty="0" smtClean="0"/>
              <a:t>Develop experimentation for Strontium atoms.</a:t>
            </a:r>
          </a:p>
          <a:p>
            <a:pPr lvl="1"/>
            <a:r>
              <a:rPr lang="en-US" dirty="0" smtClean="0"/>
              <a:t>Measure the Casimir-Polder Force.</a:t>
            </a:r>
          </a:p>
          <a:p>
            <a:pPr lvl="1"/>
            <a:r>
              <a:rPr lang="en-US" dirty="0" smtClean="0"/>
              <a:t>Diode Lasers</a:t>
            </a:r>
          </a:p>
          <a:p>
            <a:r>
              <a:rPr lang="en-US" dirty="0" smtClean="0"/>
              <a:t>UCORE Fellow Contribution</a:t>
            </a:r>
          </a:p>
          <a:p>
            <a:pPr lvl="1"/>
            <a:r>
              <a:rPr lang="en-US" dirty="0" smtClean="0"/>
              <a:t>Master Laser Driver</a:t>
            </a:r>
          </a:p>
          <a:p>
            <a:pPr lvl="1"/>
            <a:r>
              <a:rPr lang="en-US" dirty="0" smtClean="0"/>
              <a:t>Fabry-Perot Cavity</a:t>
            </a:r>
          </a:p>
          <a:p>
            <a:r>
              <a:rPr lang="en-US" dirty="0" smtClean="0"/>
              <a:t>More Detail on Future Applications, Time Allowing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luminum\Desktop\37385_409738885811_528780811_5107874_63802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Laser should operate on a narrow frequency range.</a:t>
            </a:r>
          </a:p>
          <a:p>
            <a:pPr lvl="1"/>
            <a:r>
              <a:rPr lang="en-US" dirty="0" smtClean="0"/>
              <a:t>But even with all this control…</a:t>
            </a:r>
          </a:p>
          <a:p>
            <a:r>
              <a:rPr lang="en-US" dirty="0" smtClean="0"/>
              <a:t>Laser can operate on multiple frequencies.</a:t>
            </a:r>
          </a:p>
          <a:p>
            <a:pPr lvl="1"/>
            <a:r>
              <a:rPr lang="en-US" dirty="0" smtClean="0"/>
              <a:t>Multimode Lasing</a:t>
            </a:r>
          </a:p>
          <a:p>
            <a:pPr lvl="1"/>
            <a:r>
              <a:rPr lang="en-US" dirty="0" smtClean="0"/>
              <a:t>Useless for precision experiments.</a:t>
            </a:r>
          </a:p>
          <a:p>
            <a:r>
              <a:rPr lang="en-US" dirty="0" smtClean="0"/>
              <a:t>FPC identifies bad output.</a:t>
            </a:r>
          </a:p>
        </p:txBody>
      </p: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3609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43100" y="533400"/>
            <a:ext cx="1428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Mirror</a:t>
            </a:r>
            <a:endParaRPr lang="en-US" sz="2800" b="1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8805" y="4178300"/>
            <a:ext cx="1428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/>
                  </a:solidFill>
                </a:ln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Mirror</a:t>
            </a:r>
            <a:endParaRPr lang="en-US" sz="2800" b="1" dirty="0">
              <a:ln w="3175">
                <a:solidFill>
                  <a:schemeClr val="tx1"/>
                </a:solidFill>
              </a:ln>
              <a:solidFill>
                <a:srgbClr val="0070C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1854" y="5473700"/>
            <a:ext cx="362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Actuator</a:t>
            </a:r>
            <a:endParaRPr lang="en-US" sz="2800" b="1" dirty="0">
              <a:ln w="3175">
                <a:solidFill>
                  <a:schemeClr val="tx1"/>
                </a:solidFill>
              </a:ln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1854" y="348734"/>
            <a:ext cx="2473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Photodiode</a:t>
            </a:r>
            <a:endParaRPr lang="en-US" sz="2800" b="1" dirty="0">
              <a:ln w="3175">
                <a:solidFill>
                  <a:schemeClr val="tx1"/>
                </a:solidFill>
              </a:ln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112510" y="1074410"/>
            <a:ext cx="607080" cy="5715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1"/>
          </p:cNvCxnSpPr>
          <p:nvPr/>
        </p:nvCxnSpPr>
        <p:spPr>
          <a:xfrm rot="10800000">
            <a:off x="6870701" y="3644900"/>
            <a:ext cx="708105" cy="7950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</p:cNvCxnSpPr>
          <p:nvPr/>
        </p:nvCxnSpPr>
        <p:spPr>
          <a:xfrm rot="16200000" flipH="1">
            <a:off x="5952997" y="1017688"/>
            <a:ext cx="1528346" cy="123687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537200" y="4533900"/>
            <a:ext cx="1828800" cy="50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103"/>
          <p:cNvSpPr>
            <a:spLocks noChangeArrowheads="1"/>
          </p:cNvSpPr>
          <p:nvPr/>
        </p:nvSpPr>
        <p:spPr bwMode="auto">
          <a:xfrm>
            <a:off x="1859319" y="1863236"/>
            <a:ext cx="680681" cy="3568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901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400"/>
          </a:p>
        </p:txBody>
      </p:sp>
      <p:pic>
        <p:nvPicPr>
          <p:cNvPr id="8" name="Picture 15" descr="C:\Users\Aluminum\Documents\UCORE\Presentation\Pics\Fabry_Incid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9320" y="1403010"/>
            <a:ext cx="5229303" cy="1344502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0"/>
          <p:cNvSpPr>
            <a:spLocks noChangeArrowheads="1"/>
          </p:cNvSpPr>
          <p:nvPr/>
        </p:nvSpPr>
        <p:spPr bwMode="auto">
          <a:xfrm>
            <a:off x="2022230" y="1305385"/>
            <a:ext cx="349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λ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Straight Connector 81"/>
          <p:cNvCxnSpPr>
            <a:cxnSpLocks noChangeShapeType="1"/>
          </p:cNvCxnSpPr>
          <p:nvPr/>
        </p:nvCxnSpPr>
        <p:spPr bwMode="auto">
          <a:xfrm>
            <a:off x="1854259" y="1482728"/>
            <a:ext cx="177511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1" name="Straight Connector 82"/>
          <p:cNvCxnSpPr>
            <a:cxnSpLocks noChangeShapeType="1"/>
          </p:cNvCxnSpPr>
          <p:nvPr/>
        </p:nvCxnSpPr>
        <p:spPr bwMode="auto">
          <a:xfrm rot="5400000">
            <a:off x="1577785" y="1530602"/>
            <a:ext cx="552949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Connector 83"/>
          <p:cNvCxnSpPr>
            <a:cxnSpLocks noChangeShapeType="1"/>
          </p:cNvCxnSpPr>
          <p:nvPr/>
        </p:nvCxnSpPr>
        <p:spPr bwMode="auto">
          <a:xfrm>
            <a:off x="2311400" y="1490051"/>
            <a:ext cx="2286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3" name="Straight Connector 85"/>
          <p:cNvCxnSpPr>
            <a:cxnSpLocks noChangeShapeType="1"/>
          </p:cNvCxnSpPr>
          <p:nvPr/>
        </p:nvCxnSpPr>
        <p:spPr bwMode="auto">
          <a:xfrm rot="5400000">
            <a:off x="2238392" y="1516922"/>
            <a:ext cx="603217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14" name="Picture 14" descr="C:\Users\Aluminum\Documents\UCORE\Presentation\Pics\Fabry_Destru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320" y="5199135"/>
            <a:ext cx="5229303" cy="1344502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88"/>
          <p:cNvSpPr txBox="1">
            <a:spLocks noChangeArrowheads="1"/>
          </p:cNvSpPr>
          <p:nvPr/>
        </p:nvSpPr>
        <p:spPr bwMode="auto">
          <a:xfrm>
            <a:off x="3458181" y="4980695"/>
            <a:ext cx="13886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d=n</a:t>
            </a:r>
            <a:r>
              <a:rPr lang="el-G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λ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/2</a:t>
            </a:r>
          </a:p>
        </p:txBody>
      </p:sp>
      <p:cxnSp>
        <p:nvCxnSpPr>
          <p:cNvPr id="16" name="Straight Arrow Connector 89"/>
          <p:cNvCxnSpPr>
            <a:cxnSpLocks noChangeShapeType="1"/>
          </p:cNvCxnSpPr>
          <p:nvPr/>
        </p:nvCxnSpPr>
        <p:spPr bwMode="auto">
          <a:xfrm flipV="1">
            <a:off x="3886919" y="5351973"/>
            <a:ext cx="1086928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7" name="Straight Arrow Connector 90"/>
          <p:cNvCxnSpPr>
            <a:cxnSpLocks noChangeShapeType="1"/>
          </p:cNvCxnSpPr>
          <p:nvPr/>
        </p:nvCxnSpPr>
        <p:spPr bwMode="auto">
          <a:xfrm rot="10800000">
            <a:off x="3291714" y="5351972"/>
            <a:ext cx="912022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8" name="Straight Connector 91"/>
          <p:cNvCxnSpPr>
            <a:cxnSpLocks noChangeShapeType="1"/>
          </p:cNvCxnSpPr>
          <p:nvPr/>
        </p:nvCxnSpPr>
        <p:spPr bwMode="auto">
          <a:xfrm rot="5400000">
            <a:off x="4747641" y="5341416"/>
            <a:ext cx="452413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0" name="TextBox 94"/>
          <p:cNvSpPr txBox="1">
            <a:spLocks noChangeArrowheads="1"/>
          </p:cNvSpPr>
          <p:nvPr/>
        </p:nvSpPr>
        <p:spPr bwMode="auto">
          <a:xfrm>
            <a:off x="6982301" y="5634817"/>
            <a:ext cx="2094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No Voltage Registered</a:t>
            </a:r>
          </a:p>
        </p:txBody>
      </p:sp>
      <p:sp>
        <p:nvSpPr>
          <p:cNvPr id="21" name="TextBox 95"/>
          <p:cNvSpPr txBox="1">
            <a:spLocks noChangeArrowheads="1"/>
          </p:cNvSpPr>
          <p:nvPr/>
        </p:nvSpPr>
        <p:spPr bwMode="auto">
          <a:xfrm>
            <a:off x="7011566" y="3638639"/>
            <a:ext cx="17365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Voltage Registered</a:t>
            </a:r>
          </a:p>
        </p:txBody>
      </p:sp>
      <p:pic>
        <p:nvPicPr>
          <p:cNvPr id="22" name="Picture 16" descr="C:\Users\Aluminum\Documents\UCORE\Presentation\Pics\Fabry_Construc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9320" y="3294058"/>
            <a:ext cx="5229303" cy="1344502"/>
          </a:xfrm>
          <a:prstGeom prst="rect">
            <a:avLst/>
          </a:prstGeom>
          <a:noFill/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79"/>
          <p:cNvSpPr txBox="1">
            <a:spLocks noChangeArrowheads="1"/>
          </p:cNvSpPr>
          <p:nvPr/>
        </p:nvSpPr>
        <p:spPr bwMode="auto">
          <a:xfrm>
            <a:off x="3334844" y="3035887"/>
            <a:ext cx="1490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d=n</a:t>
            </a:r>
            <a:r>
              <a:rPr lang="el-GR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λ</a:t>
            </a:r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/2</a:t>
            </a:r>
          </a:p>
        </p:txBody>
      </p:sp>
      <p:cxnSp>
        <p:nvCxnSpPr>
          <p:cNvPr id="24" name="Straight Arrow Connector 86"/>
          <p:cNvCxnSpPr>
            <a:cxnSpLocks noChangeShapeType="1"/>
          </p:cNvCxnSpPr>
          <p:nvPr/>
        </p:nvCxnSpPr>
        <p:spPr bwMode="auto">
          <a:xfrm>
            <a:off x="4203736" y="3405222"/>
            <a:ext cx="649341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5" name="Straight Arrow Connector 87"/>
          <p:cNvCxnSpPr>
            <a:cxnSpLocks noChangeShapeType="1"/>
          </p:cNvCxnSpPr>
          <p:nvPr/>
        </p:nvCxnSpPr>
        <p:spPr bwMode="auto">
          <a:xfrm rot="10800000">
            <a:off x="3334844" y="3405219"/>
            <a:ext cx="983396" cy="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6" name="TextBox 102"/>
          <p:cNvSpPr txBox="1">
            <a:spLocks noChangeArrowheads="1"/>
          </p:cNvSpPr>
          <p:nvPr/>
        </p:nvSpPr>
        <p:spPr bwMode="auto">
          <a:xfrm>
            <a:off x="6961319" y="1763617"/>
            <a:ext cx="2028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Output to Oscilloscope</a:t>
            </a:r>
          </a:p>
        </p:txBody>
      </p:sp>
      <p:sp>
        <p:nvSpPr>
          <p:cNvPr id="27" name="TextBox 104"/>
          <p:cNvSpPr txBox="1">
            <a:spLocks noChangeArrowheads="1"/>
          </p:cNvSpPr>
          <p:nvPr/>
        </p:nvSpPr>
        <p:spPr bwMode="auto">
          <a:xfrm>
            <a:off x="-47640" y="1842936"/>
            <a:ext cx="2069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Laser Beam</a:t>
            </a:r>
          </a:p>
        </p:txBody>
      </p:sp>
      <p:sp>
        <p:nvSpPr>
          <p:cNvPr id="65" name="TextBox 92"/>
          <p:cNvSpPr txBox="1">
            <a:spLocks noChangeArrowheads="1"/>
          </p:cNvSpPr>
          <p:nvPr/>
        </p:nvSpPr>
        <p:spPr bwMode="auto">
          <a:xfrm>
            <a:off x="6626147" y="4772733"/>
            <a:ext cx="16288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Waves Add to Zero</a:t>
            </a:r>
          </a:p>
        </p:txBody>
      </p:sp>
      <p:cxnSp>
        <p:nvCxnSpPr>
          <p:cNvPr id="69" name="Straight Arrow Connector 68"/>
          <p:cNvCxnSpPr>
            <a:stCxn id="65" idx="1"/>
          </p:cNvCxnSpPr>
          <p:nvPr/>
        </p:nvCxnSpPr>
        <p:spPr>
          <a:xfrm rot="10800000" flipV="1">
            <a:off x="5765801" y="5095899"/>
            <a:ext cx="860347" cy="6659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02"/>
          <p:cNvSpPr txBox="1">
            <a:spLocks noChangeArrowheads="1"/>
          </p:cNvSpPr>
          <p:nvPr/>
        </p:nvSpPr>
        <p:spPr bwMode="auto">
          <a:xfrm>
            <a:off x="139700" y="3179758"/>
            <a:ext cx="2028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Constructive Interference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1" name="TextBox 102"/>
          <p:cNvSpPr txBox="1">
            <a:spLocks noChangeArrowheads="1"/>
          </p:cNvSpPr>
          <p:nvPr/>
        </p:nvSpPr>
        <p:spPr bwMode="auto">
          <a:xfrm>
            <a:off x="130697" y="5013886"/>
            <a:ext cx="2028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Destructive Interference</a:t>
            </a:r>
            <a:endParaRPr lang="en-US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Fabry-Perot Cavity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luminum\Pictures\Photos\UCORE\SDC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1548556"/>
            <a:ext cx="3839918" cy="2971800"/>
          </a:xfrm>
          <a:prstGeom prst="rect">
            <a:avLst/>
          </a:prstGeom>
          <a:noFill/>
        </p:spPr>
      </p:pic>
      <p:pic>
        <p:nvPicPr>
          <p:cNvPr id="40963" name="Picture 3" descr="C:\Users\Aluminum\Pictures\Photos\UCORE\SDC10010 (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417" y="1548556"/>
            <a:ext cx="3677549" cy="29717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100" y="4602201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Properly tuned laser output.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One narrow, precise frequency range.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59300" y="4609256"/>
            <a:ext cx="444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Multimode Lasing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Useless for precision experiments.</a:t>
            </a:r>
            <a:endParaRPr lang="en-US" sz="2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Fabry</a:t>
            </a:r>
            <a:r>
              <a:rPr lang="en-US" dirty="0" smtClean="0"/>
              <a:t>-Perot Cavity Output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 Goal of the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Improve atom optics methods and technology.</a:t>
            </a:r>
          </a:p>
          <a:p>
            <a:r>
              <a:rPr lang="en-US" dirty="0" smtClean="0"/>
              <a:t>Precisely measure the </a:t>
            </a:r>
            <a:r>
              <a:rPr lang="en-US" dirty="0" err="1" smtClean="0"/>
              <a:t>Casimir</a:t>
            </a:r>
            <a:r>
              <a:rPr lang="en-US" dirty="0" smtClean="0"/>
              <a:t> Polder Force</a:t>
            </a:r>
          </a:p>
          <a:p>
            <a:pPr lvl="1"/>
            <a:r>
              <a:rPr lang="en-US" dirty="0" smtClean="0"/>
              <a:t>It drops off with about the inverse 5</a:t>
            </a:r>
            <a:r>
              <a:rPr lang="en-US" baseline="30000" dirty="0" smtClean="0"/>
              <a:t>th</a:t>
            </a:r>
            <a:r>
              <a:rPr lang="en-US" dirty="0" smtClean="0"/>
              <a:t> of distance.</a:t>
            </a:r>
          </a:p>
          <a:p>
            <a:pPr lvl="1"/>
            <a:r>
              <a:rPr lang="en-US" dirty="0" smtClean="0"/>
              <a:t>Better accuracy will make for better predictions later.</a:t>
            </a:r>
          </a:p>
          <a:p>
            <a:pPr lvl="1"/>
            <a:r>
              <a:rPr lang="en-US" dirty="0" smtClean="0"/>
              <a:t>This is fundamental physics research.</a:t>
            </a:r>
          </a:p>
          <a:p>
            <a:endParaRPr lang="en-US" dirty="0" smtClean="0"/>
          </a:p>
          <a:p>
            <a:r>
              <a:rPr lang="en-US" dirty="0" smtClean="0"/>
              <a:t>Related topics not studied by the lab directly:</a:t>
            </a:r>
          </a:p>
          <a:p>
            <a:pPr lvl="1"/>
            <a:r>
              <a:rPr lang="en-US" dirty="0" smtClean="0"/>
              <a:t>Gecko Tape</a:t>
            </a:r>
          </a:p>
          <a:p>
            <a:pPr lvl="1"/>
            <a:r>
              <a:rPr lang="en-US" dirty="0" smtClean="0"/>
              <a:t>Wormholes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luminum\Documents\UCORE\Presentation\Pics\Phelsuma_l._laticauda.jpg"/>
          <p:cNvPicPr>
            <a:picLocks noChangeAspect="1" noChangeArrowheads="1"/>
          </p:cNvPicPr>
          <p:nvPr/>
        </p:nvPicPr>
        <p:blipFill>
          <a:blip r:embed="rId2" cstate="print"/>
          <a:srcRect t="9788"/>
          <a:stretch>
            <a:fillRect/>
          </a:stretch>
        </p:blipFill>
        <p:spPr bwMode="auto">
          <a:xfrm>
            <a:off x="406400" y="2933527"/>
            <a:ext cx="2750338" cy="3048345"/>
          </a:xfrm>
          <a:prstGeom prst="rect">
            <a:avLst/>
          </a:prstGeom>
          <a:noFill/>
        </p:spPr>
      </p:pic>
      <p:pic>
        <p:nvPicPr>
          <p:cNvPr id="4099" name="Picture 3" descr="C:\Users\Aluminum\Documents\UCORE\Presentation\Pics\Gecko_foot_on_gl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0622" y="1208362"/>
            <a:ext cx="2815971" cy="294232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Geckos and the Casimir Effect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6400" y="5981872"/>
            <a:ext cx="3975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http://en.wikipedia.org/wiki/Gecko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4912449" y="60309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http://legacy.lclark.edu/dept/chron/stickybizsm08.html</a:t>
            </a:r>
            <a:endParaRPr lang="en-US" sz="1200" dirty="0"/>
          </a:p>
        </p:txBody>
      </p:sp>
      <p:pic>
        <p:nvPicPr>
          <p:cNvPr id="4100" name="Picture 4" descr="C:\Users\Aluminum\Documents\UCORE\Presentation\Pics\gecko_foot_ha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249" y="3354387"/>
            <a:ext cx="3774351" cy="268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Aluminum\Documents\UCORE\Presentation\Pics\Micro_view_of_Gecko_Ta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340" y="1704180"/>
            <a:ext cx="5364760" cy="384588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Gecko Tape in Development</a:t>
            </a:r>
            <a:endParaRPr lang="en-US" dirty="0"/>
          </a:p>
        </p:txBody>
      </p:sp>
      <p:pic>
        <p:nvPicPr>
          <p:cNvPr id="29698" name="Picture 2" descr="C:\Users\Aluminum\Documents\UCORE\Presentation\Pics\Test_of_gecko_ta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6200" y="2141159"/>
            <a:ext cx="3160713" cy="42096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Wormholes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Space-time is warped by mass and energy within it. </a:t>
            </a:r>
          </a:p>
          <a:p>
            <a:r>
              <a:rPr lang="en-US" dirty="0" smtClean="0"/>
              <a:t>Normally, only mass and positive energy have a large scale effect on space-time.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Casimir</a:t>
            </a:r>
            <a:r>
              <a:rPr lang="en-US" dirty="0" smtClean="0"/>
              <a:t> Effect produces an area of negative energy due to it’s utilization of vacuum energy.</a:t>
            </a:r>
          </a:p>
          <a:p>
            <a:r>
              <a:rPr lang="en-US" dirty="0" smtClean="0"/>
              <a:t>Physicists including Stephen Hawking have theorized that negatively curved space-time is required for the realization of a large scale wormhole.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luminum\Documents\UCORE\Presentation\Pics\GravityPotent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3832"/>
            <a:ext cx="5283200" cy="30663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Space-Time</a:t>
            </a:r>
            <a:endParaRPr lang="en-US" dirty="0"/>
          </a:p>
        </p:txBody>
      </p:sp>
      <p:pic>
        <p:nvPicPr>
          <p:cNvPr id="3" name="Picture 2" descr="C:\Users\Aluminum\Documents\UCORE\Presentation\Pics\Saddle_poi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8497" y="2480848"/>
            <a:ext cx="5265503" cy="43771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1570" y="4440212"/>
            <a:ext cx="2701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Positive Curvature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02610" y="2019183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Negative Curvature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904094" y="3782206"/>
            <a:ext cx="833412" cy="482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6625224" y="2904124"/>
            <a:ext cx="1506952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Goals of </a:t>
            </a:r>
            <a:r>
              <a:rPr lang="en-US" dirty="0" err="1" smtClean="0"/>
              <a:t>Steck</a:t>
            </a:r>
            <a:r>
              <a:rPr lang="en-US" dirty="0" smtClean="0"/>
              <a:t>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Gain a deeper understanding of quantum mechanics.</a:t>
            </a:r>
          </a:p>
          <a:p>
            <a:pPr lvl="1"/>
            <a:r>
              <a:rPr lang="en-US" dirty="0" smtClean="0"/>
              <a:t>It’s the future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Fundamental Research.</a:t>
            </a:r>
            <a:endParaRPr lang="en-US" dirty="0" smtClean="0"/>
          </a:p>
          <a:p>
            <a:r>
              <a:rPr lang="en-US" dirty="0" smtClean="0"/>
              <a:t>Practical applications of the research.</a:t>
            </a:r>
          </a:p>
          <a:p>
            <a:pPr lvl="1"/>
            <a:r>
              <a:rPr lang="en-US" dirty="0" smtClean="0"/>
              <a:t>Distant future.</a:t>
            </a:r>
          </a:p>
          <a:p>
            <a:pPr lvl="1"/>
            <a:r>
              <a:rPr lang="en-US" dirty="0" smtClean="0"/>
              <a:t>Gecko Toes.</a:t>
            </a:r>
          </a:p>
          <a:p>
            <a:pPr lvl="1"/>
            <a:r>
              <a:rPr lang="en-US" dirty="0" smtClean="0"/>
              <a:t>Wormholes.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numCol="2"/>
          <a:lstStyle/>
          <a:p>
            <a:r>
              <a:rPr lang="en-US" dirty="0" err="1" smtClean="0"/>
              <a:t>Steck</a:t>
            </a:r>
            <a:r>
              <a:rPr lang="en-US" dirty="0" smtClean="0"/>
              <a:t> Lab</a:t>
            </a:r>
          </a:p>
          <a:p>
            <a:pPr lvl="1"/>
            <a:r>
              <a:rPr lang="en-US" dirty="0" smtClean="0"/>
              <a:t>Paul Martin</a:t>
            </a:r>
          </a:p>
          <a:p>
            <a:pPr lvl="1"/>
            <a:r>
              <a:rPr lang="en-US" dirty="0" err="1" smtClean="0"/>
              <a:t>Eryn</a:t>
            </a:r>
            <a:r>
              <a:rPr lang="en-US" dirty="0" smtClean="0"/>
              <a:t> Cook</a:t>
            </a:r>
          </a:p>
          <a:p>
            <a:pPr lvl="1"/>
            <a:r>
              <a:rPr lang="en-US" dirty="0" smtClean="0"/>
              <a:t>Libby </a:t>
            </a:r>
            <a:r>
              <a:rPr lang="en-US" dirty="0" err="1" smtClean="0"/>
              <a:t>Schoene</a:t>
            </a:r>
            <a:endParaRPr lang="en-US" dirty="0" smtClean="0"/>
          </a:p>
          <a:p>
            <a:pPr lvl="1"/>
            <a:r>
              <a:rPr lang="en-US" dirty="0" smtClean="0"/>
              <a:t>Jeremy Thorn</a:t>
            </a:r>
          </a:p>
          <a:p>
            <a:pPr lvl="1"/>
            <a:r>
              <a:rPr lang="en-US" dirty="0" smtClean="0"/>
              <a:t>Daniel </a:t>
            </a:r>
            <a:r>
              <a:rPr lang="en-US" dirty="0" err="1" smtClean="0"/>
              <a:t>Steck</a:t>
            </a:r>
            <a:endParaRPr lang="en-US" dirty="0" smtClean="0"/>
          </a:p>
          <a:p>
            <a:r>
              <a:rPr lang="en-US" dirty="0" smtClean="0"/>
              <a:t>UCORE Staff</a:t>
            </a:r>
          </a:p>
          <a:p>
            <a:pPr lvl="1"/>
            <a:r>
              <a:rPr lang="en-US" dirty="0" smtClean="0"/>
              <a:t>Tim Sweeney</a:t>
            </a:r>
          </a:p>
          <a:p>
            <a:pPr lvl="1"/>
            <a:r>
              <a:rPr lang="en-US" dirty="0" smtClean="0"/>
              <a:t>Kate </a:t>
            </a:r>
            <a:r>
              <a:rPr lang="en-US" dirty="0" err="1" smtClean="0"/>
              <a:t>Hulpke</a:t>
            </a:r>
            <a:endParaRPr lang="en-US" dirty="0" smtClean="0"/>
          </a:p>
          <a:p>
            <a:pPr lvl="1"/>
            <a:r>
              <a:rPr lang="en-US" dirty="0" smtClean="0"/>
              <a:t>Dean </a:t>
            </a:r>
            <a:r>
              <a:rPr lang="en-US" dirty="0" err="1" smtClean="0"/>
              <a:t>Livelybrooks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UCORE Fellows</a:t>
            </a:r>
          </a:p>
          <a:p>
            <a:pPr lvl="1"/>
            <a:r>
              <a:rPr lang="en-US" dirty="0" smtClean="0"/>
              <a:t>Special thanks to</a:t>
            </a:r>
          </a:p>
          <a:p>
            <a:pPr lvl="2"/>
            <a:r>
              <a:rPr lang="en-US" dirty="0" smtClean="0"/>
              <a:t>Leslie Bicknell</a:t>
            </a:r>
          </a:p>
          <a:p>
            <a:pPr lvl="2"/>
            <a:r>
              <a:rPr lang="en-US" dirty="0" smtClean="0"/>
              <a:t>Jesse Klinger</a:t>
            </a:r>
          </a:p>
          <a:p>
            <a:r>
              <a:rPr lang="en-US" dirty="0" smtClean="0"/>
              <a:t>Lane Community College</a:t>
            </a:r>
          </a:p>
          <a:p>
            <a:pPr lvl="1"/>
            <a:r>
              <a:rPr lang="en-US" dirty="0" smtClean="0"/>
              <a:t>Dennis Gilbert</a:t>
            </a:r>
          </a:p>
          <a:p>
            <a:pPr lvl="1"/>
            <a:r>
              <a:rPr lang="en-US" dirty="0" smtClean="0"/>
              <a:t>Gary Mort</a:t>
            </a:r>
          </a:p>
          <a:p>
            <a:pPr lvl="1"/>
            <a:r>
              <a:rPr lang="en-US" dirty="0" smtClean="0"/>
              <a:t>Jean Cassidy</a:t>
            </a:r>
          </a:p>
          <a:p>
            <a:r>
              <a:rPr lang="en-US" dirty="0" smtClean="0"/>
              <a:t>The National Science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Big Picture</a:t>
            </a:r>
          </a:p>
          <a:p>
            <a:pPr lvl="1"/>
            <a:r>
              <a:rPr lang="en-US" dirty="0" smtClean="0"/>
              <a:t>Science is good.</a:t>
            </a:r>
          </a:p>
          <a:p>
            <a:pPr lvl="1"/>
            <a:r>
              <a:rPr lang="en-US" dirty="0" smtClean="0"/>
              <a:t>Distant future applications.</a:t>
            </a:r>
          </a:p>
          <a:p>
            <a:pPr lvl="2"/>
            <a:r>
              <a:rPr lang="en-US" dirty="0" smtClean="0"/>
              <a:t>Quantum Computing, Nanotechnology, Atomic Clocks, Geckos</a:t>
            </a:r>
          </a:p>
          <a:p>
            <a:r>
              <a:rPr lang="en-US" dirty="0" smtClean="0"/>
              <a:t>Lab Focus</a:t>
            </a:r>
          </a:p>
          <a:p>
            <a:pPr lvl="1"/>
            <a:r>
              <a:rPr lang="en-US" dirty="0" smtClean="0"/>
              <a:t>Develop experimentation for Strontium atoms.</a:t>
            </a:r>
          </a:p>
          <a:p>
            <a:pPr lvl="1"/>
            <a:r>
              <a:rPr lang="en-US" dirty="0" smtClean="0"/>
              <a:t>Measure the Casimir-Polder Force.</a:t>
            </a:r>
          </a:p>
          <a:p>
            <a:pPr lvl="1"/>
            <a:r>
              <a:rPr lang="en-US" dirty="0" smtClean="0"/>
              <a:t>Diode Lasers</a:t>
            </a:r>
          </a:p>
          <a:p>
            <a:r>
              <a:rPr lang="en-US" dirty="0" smtClean="0"/>
              <a:t>UCORE Fellow Contribution</a:t>
            </a:r>
          </a:p>
          <a:p>
            <a:pPr lvl="1"/>
            <a:r>
              <a:rPr lang="en-US" dirty="0" smtClean="0"/>
              <a:t>Master Laser Driver</a:t>
            </a:r>
          </a:p>
          <a:p>
            <a:pPr lvl="2"/>
            <a:r>
              <a:rPr lang="en-US" dirty="0" smtClean="0"/>
              <a:t>Temperature, Current, Frequency Lockbox</a:t>
            </a:r>
          </a:p>
          <a:p>
            <a:pPr lvl="1"/>
            <a:r>
              <a:rPr lang="en-US" dirty="0" smtClean="0"/>
              <a:t>Fabry-Perot Cavity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uminum\Documents\UCORE\Presentation\Pics\500px-Bohr-atom-PAR.svg.png"/>
          <p:cNvPicPr>
            <a:picLocks noChangeAspect="1" noChangeArrowheads="1"/>
          </p:cNvPicPr>
          <p:nvPr/>
        </p:nvPicPr>
        <p:blipFill>
          <a:blip r:embed="rId2" cstate="print">
            <a:lum bright="-31000" contrast="-13000"/>
          </a:blip>
          <a:srcRect/>
          <a:stretch>
            <a:fillRect/>
          </a:stretch>
        </p:blipFill>
        <p:spPr bwMode="auto">
          <a:xfrm>
            <a:off x="2851150" y="2232526"/>
            <a:ext cx="4762500" cy="41433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Quantum Mechanics? (Very Briefly)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121" y="400979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Atom</a:t>
            </a:r>
            <a:endParaRPr lang="en-US" sz="3600" dirty="0"/>
          </a:p>
        </p:txBody>
      </p:sp>
      <p:sp>
        <p:nvSpPr>
          <p:cNvPr id="6" name="Left Brace 5"/>
          <p:cNvSpPr/>
          <p:nvPr/>
        </p:nvSpPr>
        <p:spPr>
          <a:xfrm>
            <a:off x="1752421" y="2644591"/>
            <a:ext cx="1554162" cy="354030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7863" y="1998260"/>
            <a:ext cx="199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3175"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Electron</a:t>
            </a:r>
            <a:endParaRPr lang="en-US" sz="3600" dirty="0">
              <a:ln w="3175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451292" y="2695040"/>
            <a:ext cx="631596" cy="5755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54851" y="4943934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Photon</a:t>
            </a:r>
            <a:endParaRPr lang="en-US" sz="360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157809" y="4488093"/>
            <a:ext cx="727532" cy="1841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6412" y="1143000"/>
            <a:ext cx="749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/>
              <a:t>Quantum = Packet of Energy</a:t>
            </a:r>
            <a:endParaRPr lang="en-US" sz="3200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3657599" y="6375901"/>
            <a:ext cx="3771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http://en.wikipedia.org/wiki/File:Bohr-atom-PAR.svg</a:t>
            </a:r>
            <a:endParaRPr lang="en-US" sz="1000" dirty="0"/>
          </a:p>
        </p:txBody>
      </p:sp>
      <p:sp>
        <p:nvSpPr>
          <p:cNvPr id="18" name="Oval 17"/>
          <p:cNvSpPr/>
          <p:nvPr/>
        </p:nvSpPr>
        <p:spPr>
          <a:xfrm>
            <a:off x="4902200" y="4457700"/>
            <a:ext cx="584200" cy="4862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Applications - </a:t>
            </a:r>
            <a:r>
              <a:rPr lang="en-US" dirty="0" err="1" smtClean="0"/>
              <a:t>Semidistant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114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Quantum Computing</a:t>
            </a:r>
          </a:p>
          <a:p>
            <a:pPr lvl="1"/>
            <a:r>
              <a:rPr lang="en-US" sz="2400" dirty="0" smtClean="0"/>
              <a:t>The more we know about QM, the faster it will happen.</a:t>
            </a:r>
          </a:p>
          <a:p>
            <a:r>
              <a:rPr lang="en-US" sz="2800" dirty="0" smtClean="0"/>
              <a:t>Nanotechnology</a:t>
            </a:r>
          </a:p>
          <a:p>
            <a:pPr lvl="1"/>
            <a:r>
              <a:rPr lang="en-US" sz="2400" dirty="0" smtClean="0"/>
              <a:t>Quantum effects become important at small scales.</a:t>
            </a:r>
          </a:p>
          <a:p>
            <a:r>
              <a:rPr lang="en-US" sz="2800" dirty="0" smtClean="0"/>
              <a:t>Atomic Clocks</a:t>
            </a:r>
          </a:p>
          <a:p>
            <a:pPr lvl="1"/>
            <a:r>
              <a:rPr lang="en-US" sz="2400" dirty="0" smtClean="0"/>
              <a:t>Strontium is the next candidate.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5943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http://www.rose-hulman.edu/Class/ma/holden/Math475/</a:t>
            </a:r>
          </a:p>
          <a:p>
            <a:r>
              <a:rPr lang="en-US" sz="900" dirty="0" smtClean="0"/>
              <a:t>http://www.villainsource.com/doomsday.html</a:t>
            </a:r>
          </a:p>
          <a:p>
            <a:r>
              <a:rPr lang="en-US" sz="900" dirty="0" smtClean="0"/>
              <a:t>http://ablogtoread.com/watch-industry-news/pharao-to-be-most-accurate-atomic-clock-in-space/</a:t>
            </a:r>
            <a:endParaRPr lang="en-US" sz="900" dirty="0"/>
          </a:p>
        </p:txBody>
      </p:sp>
      <p:pic>
        <p:nvPicPr>
          <p:cNvPr id="16387" name="Picture 3" descr="C:\Users\Aluminum\Documents\UCORE\Pics\principe_horloge_at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733800"/>
            <a:ext cx="2667000" cy="17405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6385" name="Picture 1" descr="C:\Users\Aluminum\Documents\UCORE\Pics\Quantum_compu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676400"/>
            <a:ext cx="2270185" cy="19596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6386" name="Picture 2" descr="C:\Users\Aluminum\Documents\UCORE\Pics\nanit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057400"/>
            <a:ext cx="2107660" cy="15849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Specific Goals of </a:t>
            </a:r>
            <a:r>
              <a:rPr lang="en-US" dirty="0" err="1" smtClean="0"/>
              <a:t>Steck</a:t>
            </a:r>
            <a:r>
              <a:rPr lang="en-US" dirty="0" smtClean="0"/>
              <a:t> Lab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Build an apparatus capable of performing experiments with Strontium atoms.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Rb</a:t>
            </a:r>
            <a:r>
              <a:rPr lang="en-US" dirty="0" smtClean="0"/>
              <a:t> experiments are still running!</a:t>
            </a:r>
          </a:p>
          <a:p>
            <a:r>
              <a:rPr lang="en-US" dirty="0" smtClean="0"/>
              <a:t>Study the Casimir-Polder force.</a:t>
            </a:r>
          </a:p>
          <a:p>
            <a:pPr lvl="1"/>
            <a:endParaRPr lang="en-US" dirty="0"/>
          </a:p>
        </p:txBody>
      </p:sp>
      <p:pic>
        <p:nvPicPr>
          <p:cNvPr id="2050" name="Picture 2" descr="C:\Users\Aluminum\Documents\UCORE\Presentation\Pics\703px-Periodic_Table_Armtuk3.svg.png"/>
          <p:cNvPicPr>
            <a:picLocks noChangeAspect="1" noChangeArrowheads="1"/>
          </p:cNvPicPr>
          <p:nvPr/>
        </p:nvPicPr>
        <p:blipFill>
          <a:blip r:embed="rId2" cstate="print"/>
          <a:srcRect b="44922"/>
          <a:stretch>
            <a:fillRect/>
          </a:stretch>
        </p:blipFill>
        <p:spPr bwMode="auto">
          <a:xfrm>
            <a:off x="357410" y="4000500"/>
            <a:ext cx="5217890" cy="2358709"/>
          </a:xfrm>
          <a:prstGeom prst="rect">
            <a:avLst/>
          </a:prstGeom>
          <a:noFill/>
        </p:spPr>
      </p:pic>
      <p:pic>
        <p:nvPicPr>
          <p:cNvPr id="6" name="Picture 2" descr="C:\Users\Aluminum\Documents\UCORE\Presentation\Pics\703px-Periodic_Table_Armtuk3.svg.png"/>
          <p:cNvPicPr>
            <a:picLocks noChangeAspect="1" noChangeArrowheads="1"/>
          </p:cNvPicPr>
          <p:nvPr/>
        </p:nvPicPr>
        <p:blipFill>
          <a:blip r:embed="rId2" cstate="print"/>
          <a:srcRect l="2731" t="34939" r="84666" b="58232"/>
          <a:stretch>
            <a:fillRect/>
          </a:stretch>
        </p:blipFill>
        <p:spPr bwMode="auto">
          <a:xfrm>
            <a:off x="5600635" y="3824983"/>
            <a:ext cx="2879228" cy="128041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575300" y="3510958"/>
            <a:ext cx="3162300" cy="1790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2600" y="5473700"/>
            <a:ext cx="673100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69900" y="3510958"/>
            <a:ext cx="5130735" cy="19627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55700" y="5301659"/>
            <a:ext cx="7581900" cy="514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Casimir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Heisenberg Uncertainty Principle.</a:t>
            </a:r>
          </a:p>
          <a:p>
            <a:pPr lvl="1"/>
            <a:r>
              <a:rPr lang="en-US" dirty="0" smtClean="0"/>
              <a:t>Absolute</a:t>
            </a:r>
            <a:r>
              <a:rPr lang="en-US" dirty="0" smtClean="0"/>
              <a:t> measurement is impossible.</a:t>
            </a:r>
          </a:p>
          <a:p>
            <a:pPr lvl="1"/>
            <a:r>
              <a:rPr lang="en-US" dirty="0" smtClean="0"/>
              <a:t>Zero </a:t>
            </a:r>
            <a:r>
              <a:rPr lang="en-US" dirty="0" smtClean="0"/>
              <a:t>isn’t quite zero.</a:t>
            </a:r>
          </a:p>
          <a:p>
            <a:r>
              <a:rPr lang="en-US" dirty="0" smtClean="0"/>
              <a:t>Vacuum Fluctuations exist even in “empty” EM fields.</a:t>
            </a:r>
          </a:p>
          <a:p>
            <a:pPr lvl="1"/>
            <a:r>
              <a:rPr lang="en-US" dirty="0" smtClean="0"/>
              <a:t>Background “White Noise”</a:t>
            </a:r>
          </a:p>
          <a:p>
            <a:pPr lvl="1"/>
            <a:r>
              <a:rPr lang="en-US" dirty="0" smtClean="0"/>
              <a:t>Can exist at any frequency.</a:t>
            </a:r>
          </a:p>
          <a:p>
            <a:pPr lvl="1"/>
            <a:r>
              <a:rPr lang="en-US" dirty="0" smtClean="0"/>
              <a:t>Can interact with matter.</a:t>
            </a:r>
          </a:p>
          <a:p>
            <a:r>
              <a:rPr lang="en-US" dirty="0" smtClean="0"/>
              <a:t>Matter sets conditions on interacting VFs.</a:t>
            </a:r>
          </a:p>
          <a:p>
            <a:pPr lvl="1"/>
            <a:r>
              <a:rPr lang="en-US" dirty="0" smtClean="0"/>
              <a:t>Countable </a:t>
            </a:r>
            <a:r>
              <a:rPr lang="en-US" dirty="0" err="1" smtClean="0"/>
              <a:t>vs</a:t>
            </a:r>
            <a:r>
              <a:rPr lang="en-US" dirty="0" smtClean="0"/>
              <a:t> Uncountable Infinity</a:t>
            </a:r>
          </a:p>
          <a:p>
            <a:r>
              <a:rPr lang="en-US" dirty="0" smtClean="0"/>
              <a:t>Drops off with inverse 5</a:t>
            </a:r>
            <a:r>
              <a:rPr lang="en-US" baseline="30000" dirty="0" smtClean="0"/>
              <a:t>th</a:t>
            </a:r>
            <a:r>
              <a:rPr lang="en-US" dirty="0" smtClean="0"/>
              <a:t> (1/32)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Casimir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4098" name="Picture 2" descr="C:\Users\Aluminum\Documents\UCORE\Presentation\Pics\Casim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1815" y="1143000"/>
            <a:ext cx="7067764" cy="5301859"/>
          </a:xfrm>
          <a:prstGeom prst="rect">
            <a:avLst/>
          </a:prstGeom>
          <a:noFill/>
        </p:spPr>
      </p:pic>
      <p:sp>
        <p:nvSpPr>
          <p:cNvPr id="8" name="Left Arrow 7"/>
          <p:cNvSpPr/>
          <p:nvPr/>
        </p:nvSpPr>
        <p:spPr>
          <a:xfrm>
            <a:off x="4201297" y="3286898"/>
            <a:ext cx="1037968" cy="733168"/>
          </a:xfrm>
          <a:prstGeom prst="leftArrow">
            <a:avLst/>
          </a:prstGeom>
          <a:gradFill flip="none" rotWithShape="1">
            <a:gsLst>
              <a:gs pos="0">
                <a:srgbClr val="7030A0"/>
              </a:gs>
              <a:gs pos="50000">
                <a:srgbClr val="7030A0">
                  <a:tint val="44500"/>
                  <a:satMod val="160000"/>
                  <a:alpha val="34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67698" y="1342768"/>
            <a:ext cx="13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67698" y="2397211"/>
            <a:ext cx="159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Standing Waves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4920" y="2084172"/>
            <a:ext cx="1598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Frequencies Allowed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43417" y="1437842"/>
            <a:ext cx="1445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Vacuum Fluctuations</a:t>
            </a:r>
            <a:endParaRPr lang="en-US" dirty="0"/>
          </a:p>
        </p:txBody>
      </p:sp>
      <p:cxnSp>
        <p:nvCxnSpPr>
          <p:cNvPr id="14" name="Straight Connector 13"/>
          <p:cNvCxnSpPr>
            <a:stCxn id="12" idx="2"/>
          </p:cNvCxnSpPr>
          <p:nvPr/>
        </p:nvCxnSpPr>
        <p:spPr>
          <a:xfrm rot="5400000">
            <a:off x="3046975" y="2480623"/>
            <a:ext cx="1515762" cy="72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2"/>
          </p:cNvCxnSpPr>
          <p:nvPr/>
        </p:nvCxnSpPr>
        <p:spPr>
          <a:xfrm rot="16200000" flipH="1">
            <a:off x="4735729" y="1514731"/>
            <a:ext cx="1202721" cy="23416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0378" y="4975654"/>
            <a:ext cx="13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7030A0"/>
                </a:solidFill>
              </a:rPr>
              <a:t>Net Force</a:t>
            </a:r>
            <a:endParaRPr lang="en-US" b="1" i="1" dirty="0">
              <a:solidFill>
                <a:srgbClr val="7030A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3612292" y="4081849"/>
            <a:ext cx="1375719" cy="41189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2"/>
          </p:cNvCxnSpPr>
          <p:nvPr/>
        </p:nvCxnSpPr>
        <p:spPr>
          <a:xfrm rot="5400000">
            <a:off x="2069073" y="1710725"/>
            <a:ext cx="685111" cy="6878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17060" y="1267076"/>
            <a:ext cx="137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Optical Lattice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rot="10800000" flipV="1">
            <a:off x="5371075" y="1589896"/>
            <a:ext cx="560169" cy="3235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16708</TotalTime>
  <Words>865</Words>
  <Application>Microsoft Office PowerPoint</Application>
  <PresentationFormat>On-screen Show (4:3)</PresentationFormat>
  <Paragraphs>223</Paragraphs>
  <Slides>41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Origin</vt:lpstr>
      <vt:lpstr>Package</vt:lpstr>
      <vt:lpstr>Atom Optics</vt:lpstr>
      <vt:lpstr>Steck Lab</vt:lpstr>
      <vt:lpstr>Presentation Outline</vt:lpstr>
      <vt:lpstr>General Goals of Steck Lab</vt:lpstr>
      <vt:lpstr>What is Quantum Mechanics? (Very Briefly)</vt:lpstr>
      <vt:lpstr>Practical Applications - Semidistant</vt:lpstr>
      <vt:lpstr>Specific Goals of Steck Lab </vt:lpstr>
      <vt:lpstr>The Casimir Effect</vt:lpstr>
      <vt:lpstr>The Casimir Effect</vt:lpstr>
      <vt:lpstr>Slide 10</vt:lpstr>
      <vt:lpstr>Why Strontium?</vt:lpstr>
      <vt:lpstr>Atom Manipulation</vt:lpstr>
      <vt:lpstr>“Ripple Tank” by Paul Falstad http://www.falstad.com/ripple/</vt:lpstr>
      <vt:lpstr>“Ripple Tank” by Paul Falstad http://www.falstad.com/ripple/</vt:lpstr>
      <vt:lpstr>“Ripple Tank” by Paul Falstad http://www.falstad.com/ripple/</vt:lpstr>
      <vt:lpstr>“Ripple Tank” by Paul Falstad http://www.falstad.com/ripple/</vt:lpstr>
      <vt:lpstr>“Ripple Tank” by Paul Falstad http://www.falstad.com/ripple/</vt:lpstr>
      <vt:lpstr>Slide 18</vt:lpstr>
      <vt:lpstr>Slide 19</vt:lpstr>
      <vt:lpstr>Diode Lasers</vt:lpstr>
      <vt:lpstr>Slide 21</vt:lpstr>
      <vt:lpstr>Slide 22</vt:lpstr>
      <vt:lpstr>UCORE Fellow Contribution</vt:lpstr>
      <vt:lpstr>Master Laser Driver</vt:lpstr>
      <vt:lpstr>Temperature Control</vt:lpstr>
      <vt:lpstr>Current Supply</vt:lpstr>
      <vt:lpstr>Slide 27</vt:lpstr>
      <vt:lpstr>Frequency Lock-Box</vt:lpstr>
      <vt:lpstr>Slide 29</vt:lpstr>
      <vt:lpstr>Slide 30</vt:lpstr>
      <vt:lpstr>Fabry-Perot Cavity</vt:lpstr>
      <vt:lpstr>Slide 32</vt:lpstr>
      <vt:lpstr>Fabry-Perot Cavity</vt:lpstr>
      <vt:lpstr>Fabry-Perot Cavity Output</vt:lpstr>
      <vt:lpstr>Ultimate Goal of the Lab</vt:lpstr>
      <vt:lpstr>Geckos and the Casimir Effect</vt:lpstr>
      <vt:lpstr>Gecko Tape in Development</vt:lpstr>
      <vt:lpstr>Wormholes</vt:lpstr>
      <vt:lpstr>Curved Space-Time</vt:lpstr>
      <vt:lpstr>Acknowledgements</vt:lpstr>
      <vt:lpstr>Questions?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Big Picture Focus of your Lab Group?</dc:title>
  <dc:creator>Aluminum</dc:creator>
  <cp:lastModifiedBy>Aluminum</cp:lastModifiedBy>
  <cp:revision>394</cp:revision>
  <dcterms:created xsi:type="dcterms:W3CDTF">2010-06-30T17:23:53Z</dcterms:created>
  <dcterms:modified xsi:type="dcterms:W3CDTF">2010-10-27T19:46:58Z</dcterms:modified>
</cp:coreProperties>
</file>